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302" r:id="rId3"/>
    <p:sldId id="293" r:id="rId4"/>
    <p:sldId id="294" r:id="rId5"/>
    <p:sldId id="295" r:id="rId6"/>
    <p:sldId id="301" r:id="rId7"/>
    <p:sldId id="303" r:id="rId8"/>
    <p:sldId id="296" r:id="rId9"/>
    <p:sldId id="297" r:id="rId10"/>
    <p:sldId id="273" r:id="rId11"/>
    <p:sldId id="298" r:id="rId12"/>
    <p:sldId id="304" r:id="rId13"/>
    <p:sldId id="305" r:id="rId14"/>
    <p:sldId id="306" r:id="rId15"/>
    <p:sldId id="300" r:id="rId16"/>
    <p:sldId id="307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807" autoAdjust="0"/>
  </p:normalViewPr>
  <p:slideViewPr>
    <p:cSldViewPr>
      <p:cViewPr varScale="1">
        <p:scale>
          <a:sx n="62" d="100"/>
          <a:sy n="62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4FBD7-36AE-4BD6-84E2-24CE6460D956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E0708-7F33-42F9-A90D-725E64FF48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89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Epicenter=</a:t>
            </a:r>
            <a:r>
              <a:rPr lang="ko-KR" altLang="en-US" dirty="0" smtClean="0"/>
              <a:t>진앙</a:t>
            </a:r>
            <a:endParaRPr lang="en-US" altLang="ko-KR" dirty="0" smtClean="0"/>
          </a:p>
          <a:p>
            <a:r>
              <a:rPr lang="en-US" altLang="ko-KR" dirty="0" err="1" smtClean="0"/>
              <a:t>Hypercenter</a:t>
            </a:r>
            <a:r>
              <a:rPr lang="en-US" altLang="ko-KR" dirty="0" smtClean="0"/>
              <a:t>=</a:t>
            </a:r>
            <a:r>
              <a:rPr lang="ko-KR" altLang="en-US" dirty="0" smtClean="0"/>
              <a:t>진원</a:t>
            </a:r>
            <a:endParaRPr lang="en-US" altLang="ko-KR" dirty="0" smtClean="0"/>
          </a:p>
          <a:p>
            <a:r>
              <a:rPr lang="en-US" altLang="ko-KR" dirty="0" smtClean="0"/>
              <a:t>Fault line=</a:t>
            </a:r>
            <a:r>
              <a:rPr lang="ko-KR" altLang="en-US" dirty="0" smtClean="0"/>
              <a:t>단층선</a:t>
            </a:r>
            <a:endParaRPr lang="en-US" altLang="ko-KR" dirty="0" smtClean="0"/>
          </a:p>
          <a:p>
            <a:r>
              <a:rPr lang="en-US" altLang="ko-KR" dirty="0" smtClean="0"/>
              <a:t>Focus=</a:t>
            </a:r>
            <a:r>
              <a:rPr lang="ko-KR" altLang="en-US" dirty="0" smtClean="0"/>
              <a:t>진원</a:t>
            </a:r>
            <a:endParaRPr lang="en-US" altLang="ko-KR" dirty="0" smtClean="0"/>
          </a:p>
          <a:p>
            <a:r>
              <a:rPr lang="en-US" altLang="ko-KR" dirty="0" smtClean="0"/>
              <a:t>Fault</a:t>
            </a:r>
            <a:r>
              <a:rPr lang="en-US" altLang="ko-KR" baseline="0" dirty="0" smtClean="0"/>
              <a:t> line underground=</a:t>
            </a:r>
            <a:r>
              <a:rPr lang="ko-KR" altLang="en-US" baseline="0" dirty="0" smtClean="0"/>
              <a:t>지하 단층선</a:t>
            </a:r>
            <a:endParaRPr lang="en-US" altLang="ko-KR" dirty="0" smtClean="0"/>
          </a:p>
          <a:p>
            <a:r>
              <a:rPr lang="en-US" altLang="ko-KR" dirty="0" smtClean="0"/>
              <a:t>Seismic</a:t>
            </a:r>
            <a:r>
              <a:rPr lang="en-US" altLang="ko-KR" baseline="0" dirty="0" smtClean="0"/>
              <a:t> waves=</a:t>
            </a:r>
            <a:r>
              <a:rPr lang="ko-KR" altLang="en-US" baseline="0" dirty="0" smtClean="0"/>
              <a:t>지진파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오른쪽의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설명은 지울 것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02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P-wave=P </a:t>
            </a:r>
            <a:r>
              <a:rPr lang="ko-KR" altLang="en-US" dirty="0" smtClean="0"/>
              <a:t>파</a:t>
            </a:r>
            <a:endParaRPr lang="en-US" altLang="ko-KR" dirty="0" smtClean="0"/>
          </a:p>
          <a:p>
            <a:r>
              <a:rPr lang="en-US" altLang="ko-KR" dirty="0" smtClean="0"/>
              <a:t>S-wave=S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파</a:t>
            </a:r>
            <a:endParaRPr lang="en-US" altLang="ko-KR" baseline="0" dirty="0" smtClean="0"/>
          </a:p>
          <a:p>
            <a:r>
              <a:rPr lang="en-US" altLang="ko-KR" baseline="0" dirty="0" smtClean="0"/>
              <a:t>Surface wave=</a:t>
            </a:r>
            <a:r>
              <a:rPr lang="ko-KR" altLang="en-US" baseline="0" dirty="0" smtClean="0"/>
              <a:t>표면파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560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Approximate</a:t>
            </a:r>
            <a:r>
              <a:rPr lang="en-US" altLang="ko-KR" baseline="0" dirty="0" smtClean="0"/>
              <a:t> epicenter=</a:t>
            </a:r>
            <a:r>
              <a:rPr lang="ko-KR" altLang="en-US" baseline="0" dirty="0" smtClean="0"/>
              <a:t>진앙 위치</a:t>
            </a:r>
            <a:endParaRPr lang="en-US" altLang="ko-KR" baseline="0" dirty="0" smtClean="0"/>
          </a:p>
          <a:p>
            <a:r>
              <a:rPr lang="en-US" altLang="ko-KR" baseline="0" dirty="0" smtClean="0"/>
              <a:t>Distance=</a:t>
            </a:r>
            <a:r>
              <a:rPr lang="ko-KR" altLang="en-US" baseline="0" dirty="0" smtClean="0"/>
              <a:t>거리</a:t>
            </a:r>
            <a:endParaRPr lang="en-US" altLang="ko-KR" baseline="0" dirty="0" smtClean="0"/>
          </a:p>
          <a:p>
            <a:r>
              <a:rPr lang="en-US" altLang="ko-KR" baseline="0" dirty="0" smtClean="0"/>
              <a:t>Amplitude=</a:t>
            </a:r>
            <a:r>
              <a:rPr lang="ko-KR" altLang="en-US" baseline="0" dirty="0" smtClean="0"/>
              <a:t>진폭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456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75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Magnitude=</a:t>
            </a:r>
            <a:r>
              <a:rPr lang="ko-KR" altLang="en-US" dirty="0" smtClean="0"/>
              <a:t>규모</a:t>
            </a:r>
            <a:endParaRPr lang="en-US" altLang="ko-KR" dirty="0" smtClean="0"/>
          </a:p>
          <a:p>
            <a:r>
              <a:rPr lang="en-US" altLang="ko-KR" dirty="0" smtClean="0"/>
              <a:t>Energy</a:t>
            </a:r>
            <a:r>
              <a:rPr lang="ko-KR" altLang="en-US" dirty="0" smtClean="0"/>
              <a:t> </a:t>
            </a:r>
            <a:r>
              <a:rPr lang="en-US" altLang="ko-KR" dirty="0" smtClean="0"/>
              <a:t>release=</a:t>
            </a:r>
            <a:r>
              <a:rPr lang="ko-KR" altLang="en-US" dirty="0" smtClean="0"/>
              <a:t>방출 에너지량</a:t>
            </a:r>
            <a:endParaRPr lang="en-US" altLang="ko-KR" dirty="0" smtClean="0"/>
          </a:p>
          <a:p>
            <a:r>
              <a:rPr lang="en-US" altLang="ko-KR" dirty="0" smtClean="0"/>
              <a:t>(equivalent</a:t>
            </a:r>
            <a:r>
              <a:rPr lang="en-US" altLang="ko-KR" baseline="0" dirty="0" smtClean="0"/>
              <a:t> kilograms of explosive)=(kg </a:t>
            </a:r>
            <a:r>
              <a:rPr lang="ko-KR" altLang="en-US" baseline="0" dirty="0" smtClean="0"/>
              <a:t>폭약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상당량</a:t>
            </a:r>
            <a:r>
              <a:rPr lang="en-US" altLang="ko-KR" baseline="0" dirty="0" smtClean="0"/>
              <a:t>)</a:t>
            </a:r>
          </a:p>
          <a:p>
            <a:r>
              <a:rPr lang="en-US" altLang="ko-KR" dirty="0" smtClean="0"/>
              <a:t>Earthquakes=</a:t>
            </a:r>
            <a:r>
              <a:rPr lang="ko-KR" altLang="en-US" dirty="0" smtClean="0"/>
              <a:t>발생 지진</a:t>
            </a:r>
            <a:endParaRPr lang="en-US" altLang="ko-KR" dirty="0" smtClean="0"/>
          </a:p>
          <a:p>
            <a:r>
              <a:rPr lang="en-US" altLang="ko-KR" dirty="0" smtClean="0"/>
              <a:t>Energy equivalents=</a:t>
            </a:r>
            <a:r>
              <a:rPr lang="ko-KR" altLang="en-US" dirty="0" smtClean="0"/>
              <a:t>동일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에너지 사건</a:t>
            </a:r>
            <a:endParaRPr lang="en-US" altLang="ko-KR" dirty="0" smtClean="0"/>
          </a:p>
          <a:p>
            <a:r>
              <a:rPr lang="en-US" altLang="ko-KR" dirty="0" smtClean="0"/>
              <a:t>Number</a:t>
            </a:r>
            <a:r>
              <a:rPr lang="ko-KR" altLang="en-US" dirty="0" smtClean="0"/>
              <a:t> </a:t>
            </a:r>
            <a:r>
              <a:rPr lang="en-US" altLang="ko-KR" dirty="0" smtClean="0"/>
              <a:t>of earthquakes per year=</a:t>
            </a:r>
            <a:r>
              <a:rPr lang="ko-KR" altLang="en-US" dirty="0" smtClean="0"/>
              <a:t>연간 발생 횟수</a:t>
            </a:r>
            <a:endParaRPr lang="en-US" altLang="ko-KR" dirty="0" smtClean="0"/>
          </a:p>
          <a:p>
            <a:r>
              <a:rPr lang="en-US" altLang="ko-KR" dirty="0" smtClean="0"/>
              <a:t>Krakatoa</a:t>
            </a:r>
            <a:r>
              <a:rPr lang="ko-KR" altLang="en-US" dirty="0" smtClean="0"/>
              <a:t> </a:t>
            </a:r>
            <a:r>
              <a:rPr lang="en-US" altLang="ko-KR" dirty="0" smtClean="0"/>
              <a:t>eruption=</a:t>
            </a:r>
            <a:r>
              <a:rPr lang="ko-KR" altLang="en-US" dirty="0" err="1" smtClean="0"/>
              <a:t>크라카토아</a:t>
            </a:r>
            <a:r>
              <a:rPr lang="en-US" altLang="ko-KR" dirty="0" smtClean="0"/>
              <a:t> </a:t>
            </a:r>
            <a:r>
              <a:rPr lang="ko-KR" altLang="en-US" dirty="0" smtClean="0"/>
              <a:t>화산 폭발</a:t>
            </a:r>
            <a:endParaRPr lang="en-US" altLang="ko-KR" dirty="0" smtClean="0"/>
          </a:p>
          <a:p>
            <a:r>
              <a:rPr lang="en-US" altLang="ko-KR" dirty="0" smtClean="0"/>
              <a:t>World’s largest nuclear test (USSR)=</a:t>
            </a:r>
            <a:r>
              <a:rPr lang="ko-KR" altLang="en-US" dirty="0" smtClean="0"/>
              <a:t>역사상 가장 강력했던 핵실험</a:t>
            </a:r>
            <a:r>
              <a:rPr lang="en-US" altLang="ko-KR" dirty="0" smtClean="0"/>
              <a:t>(</a:t>
            </a:r>
            <a:r>
              <a:rPr lang="ko-KR" altLang="en-US" dirty="0" smtClean="0"/>
              <a:t>소련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Mount St. Helen eruption=</a:t>
            </a:r>
            <a:r>
              <a:rPr lang="ko-KR" altLang="en-US" dirty="0" err="1" smtClean="0"/>
              <a:t>세인트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헬렌</a:t>
            </a:r>
            <a:r>
              <a:rPr lang="ko-KR" altLang="en-US" dirty="0" smtClean="0"/>
              <a:t> 화산 폭발</a:t>
            </a:r>
            <a:endParaRPr lang="en-US" altLang="ko-KR" dirty="0" smtClean="0"/>
          </a:p>
          <a:p>
            <a:r>
              <a:rPr lang="en-US" altLang="ko-KR" dirty="0" smtClean="0"/>
              <a:t>Hiroshima</a:t>
            </a:r>
            <a:r>
              <a:rPr lang="ko-KR" altLang="en-US" dirty="0" smtClean="0"/>
              <a:t> </a:t>
            </a:r>
            <a:r>
              <a:rPr lang="en-US" altLang="ko-KR" dirty="0" smtClean="0"/>
              <a:t>atomic bomb=</a:t>
            </a:r>
            <a:r>
              <a:rPr lang="ko-KR" altLang="en-US" dirty="0" smtClean="0"/>
              <a:t>히로시마 원자폭탄</a:t>
            </a:r>
            <a:endParaRPr lang="en-US" altLang="ko-KR" dirty="0" smtClean="0"/>
          </a:p>
          <a:p>
            <a:r>
              <a:rPr lang="en-US" altLang="ko-KR" dirty="0" smtClean="0"/>
              <a:t>Average tornado=</a:t>
            </a:r>
            <a:r>
              <a:rPr lang="ko-KR" altLang="en-US" dirty="0" smtClean="0"/>
              <a:t>평균적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토네이도</a:t>
            </a:r>
            <a:endParaRPr lang="en-US" altLang="ko-KR" baseline="0" dirty="0" smtClean="0"/>
          </a:p>
          <a:p>
            <a:r>
              <a:rPr lang="en-US" altLang="ko-KR" baseline="0" dirty="0" smtClean="0"/>
              <a:t>Large </a:t>
            </a:r>
            <a:r>
              <a:rPr lang="en-US" altLang="ko-KR" baseline="0" dirty="0" err="1" smtClean="0"/>
              <a:t>lightining</a:t>
            </a:r>
            <a:r>
              <a:rPr lang="en-US" altLang="ko-KR" baseline="0" dirty="0" smtClean="0"/>
              <a:t> bolt=</a:t>
            </a:r>
            <a:r>
              <a:rPr lang="ko-KR" altLang="en-US" baseline="0" dirty="0" smtClean="0"/>
              <a:t>대형 번개 벼락</a:t>
            </a:r>
            <a:endParaRPr lang="en-US" altLang="ko-KR" baseline="0" dirty="0" smtClean="0"/>
          </a:p>
          <a:p>
            <a:r>
              <a:rPr lang="en-US" altLang="ko-KR" baseline="0" dirty="0" smtClean="0"/>
              <a:t>Oklahoma city bombing=</a:t>
            </a:r>
            <a:r>
              <a:rPr lang="ko-KR" altLang="en-US" baseline="0" dirty="0" err="1" smtClean="0"/>
              <a:t>오클라호마시</a:t>
            </a:r>
            <a:r>
              <a:rPr lang="ko-KR" altLang="en-US" baseline="0" dirty="0" smtClean="0"/>
              <a:t> 폭탄</a:t>
            </a:r>
            <a:endParaRPr lang="en-US" altLang="ko-KR" baseline="0" dirty="0" smtClean="0"/>
          </a:p>
          <a:p>
            <a:r>
              <a:rPr lang="en-US" altLang="ko-KR" baseline="0" dirty="0" smtClean="0"/>
              <a:t>Moderate lightning bolt=</a:t>
            </a:r>
            <a:r>
              <a:rPr lang="ko-KR" altLang="en-US" baseline="0" dirty="0" smtClean="0"/>
              <a:t>보통 번개 벼락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9583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Sediment=</a:t>
            </a:r>
            <a:r>
              <a:rPr lang="ko-KR" altLang="en-US" dirty="0" err="1" smtClean="0"/>
              <a:t>미고결물</a:t>
            </a:r>
            <a:endParaRPr lang="en-US" altLang="ko-KR" dirty="0" smtClean="0"/>
          </a:p>
          <a:p>
            <a:r>
              <a:rPr lang="en-US" altLang="ko-KR" dirty="0" smtClean="0"/>
              <a:t>Rock=</a:t>
            </a:r>
            <a:r>
              <a:rPr lang="ko-KR" altLang="en-US" dirty="0" smtClean="0"/>
              <a:t>암석</a:t>
            </a:r>
            <a:endParaRPr lang="en-US" altLang="ko-KR" dirty="0" smtClean="0"/>
          </a:p>
          <a:p>
            <a:r>
              <a:rPr lang="en-US" altLang="ko-KR" dirty="0" smtClean="0"/>
              <a:t>Low</a:t>
            </a:r>
            <a:r>
              <a:rPr lang="en-US" altLang="ko-KR" baseline="0" dirty="0" smtClean="0"/>
              <a:t> velocity=</a:t>
            </a:r>
            <a:r>
              <a:rPr lang="ko-KR" altLang="en-US" baseline="0" dirty="0" smtClean="0"/>
              <a:t>저속</a:t>
            </a:r>
            <a:endParaRPr lang="en-US" altLang="ko-KR" baseline="0" dirty="0" smtClean="0"/>
          </a:p>
          <a:p>
            <a:r>
              <a:rPr lang="en-US" altLang="ko-KR" baseline="0" dirty="0" smtClean="0"/>
              <a:t>High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velocity=</a:t>
            </a:r>
            <a:r>
              <a:rPr lang="ko-KR" altLang="en-US" baseline="0" dirty="0" smtClean="0"/>
              <a:t>고속</a:t>
            </a:r>
            <a:endParaRPr lang="en-US" altLang="ko-KR" baseline="0" dirty="0" smtClean="0"/>
          </a:p>
          <a:p>
            <a:r>
              <a:rPr lang="en-US" altLang="ko-KR" baseline="0" dirty="0" smtClean="0"/>
              <a:t>Low amplitude=</a:t>
            </a:r>
            <a:r>
              <a:rPr lang="ko-KR" altLang="en-US" baseline="0" dirty="0" smtClean="0"/>
              <a:t>작은 진동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낮은 진폭</a:t>
            </a:r>
            <a:r>
              <a:rPr lang="en-US" altLang="ko-KR" baseline="0" dirty="0" smtClean="0"/>
              <a:t>)</a:t>
            </a:r>
          </a:p>
          <a:p>
            <a:r>
              <a:rPr lang="en-US" altLang="ko-KR" baseline="0" dirty="0" smtClean="0"/>
              <a:t>High amplitude=</a:t>
            </a:r>
            <a:r>
              <a:rPr lang="ko-KR" altLang="en-US" baseline="0" dirty="0" smtClean="0"/>
              <a:t>큰 진동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높은 진폭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E0708-7F33-42F9-A90D-725E64FF48F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39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3-2-4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지진의 크기와 빈도</a:t>
            </a:r>
            <a:endParaRPr lang="en-US" altLang="ko-KR" sz="2400" dirty="0" smtClean="0"/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진원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hypercenter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 진앙</a:t>
            </a:r>
            <a:r>
              <a:rPr lang="en-US" altLang="ko-KR" dirty="0" smtClean="0"/>
              <a:t>(epicenter)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90" y="2348880"/>
            <a:ext cx="34861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6912"/>
            <a:ext cx="5114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79512" y="4869160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http://earthquake.usgs.gov/learn/glossary/?term=epicenter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979366" y="551723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withfriendship.com/user/sathvi/epicenter.php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667000" y="57170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 진동 크기와 지반 물질과의 관계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987824" y="6237312"/>
            <a:ext cx="33643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http://www.ga.gov.au/image_cache/GA8210.gif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43025"/>
            <a:ext cx="38100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1520" y="429309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명의 사상자를 낸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1989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로마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프리에타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지진에 의해 무너진 캘리포니아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오클랜드의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사이프레스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(Cypress)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고속고가도로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그림의 붉은 선 중 점선 부분이 무너진 부분으로 이 부분은 부드러운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진흙위에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지어졌으며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나머지 무너지지 않은 부분은 좀 더 단단한 바닥에 지어졌다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오른쪽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지진계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기록을 보면 차이를 알 수 있다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Lloyd S. </a:t>
            </a:r>
            <a:r>
              <a:rPr 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Cluff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973969" y="5805264"/>
            <a:ext cx="27895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http://pubs.usgs.gov/fs/1999/fs151-99/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644931" cy="291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44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92696"/>
            <a:ext cx="7273781" cy="4680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16632"/>
            <a:ext cx="281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중국</a:t>
            </a:r>
            <a:r>
              <a:rPr lang="en-US" altLang="ko-KR" dirty="0" smtClean="0"/>
              <a:t> Sichuan </a:t>
            </a:r>
            <a:r>
              <a:rPr lang="ko-KR" altLang="en-US" dirty="0" smtClean="0"/>
              <a:t>지진</a:t>
            </a:r>
            <a:r>
              <a:rPr lang="en-US" altLang="ko-KR" dirty="0" smtClean="0"/>
              <a:t> (2008)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971600" y="573325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http://www.telegraph.co.uk/news/worldnews/asia/china/5243720/Millions-still-homeless-a-year-after-Sichuan-earthquake.html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64051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742950"/>
            <a:ext cx="8286750" cy="5372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88640"/>
            <a:ext cx="244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일본 </a:t>
            </a:r>
            <a:r>
              <a:rPr lang="en-US" altLang="ko-KR" dirty="0" smtClean="0"/>
              <a:t>Kobe </a:t>
            </a:r>
            <a:r>
              <a:rPr lang="ko-KR" altLang="en-US" dirty="0" smtClean="0"/>
              <a:t>지진</a:t>
            </a:r>
            <a:r>
              <a:rPr lang="en-US" altLang="ko-KR" dirty="0" smtClean="0"/>
              <a:t>, 1995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625" y="6187613"/>
            <a:ext cx="8286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https://www.japantimes.co.jp/news/2015/01/15/national/hanshins-disaster-aid-tohoku-provides-many-lessons/#.WgMPoP5rxPY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94958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0"/>
            <a:ext cx="4193834" cy="5666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1882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엘살바도르 지진</a:t>
            </a:r>
            <a:endParaRPr lang="en-US" altLang="ko-KR" dirty="0" smtClean="0"/>
          </a:p>
          <a:p>
            <a:r>
              <a:rPr lang="en-US" altLang="ko-KR" dirty="0" smtClean="0"/>
              <a:t>2001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27584" y="5906349"/>
            <a:ext cx="77048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https://en.wikipedia.org/wiki/January_2001_El_Salvador_earthquake#/media/File:ElSalvadorslide.jpg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41228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95536" y="54868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사상자를 많이 낸 지진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top </a:t>
            </a:r>
            <a:r>
              <a:rPr 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</a:p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순위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사망자 수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		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위치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		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날짜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830,000 		Shaanxi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China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1556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650,000–779,000 	Tangshan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China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1976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28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273,400 		</a:t>
            </a:r>
            <a:r>
              <a:rPr 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Haiyuan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China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920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316,000 		Haiti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Haiti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	2010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5. 	250,000–300,000 	Antioch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Byzantine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Empire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(now Turkey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526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260,000 		Antioch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Roman Empire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now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Turkey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115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230,000 		Indian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Ocean earthquake Indonesia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2004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230,000 		Aleppo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</a:t>
            </a:r>
            <a:r>
              <a:rPr 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Zengid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dynasty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now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Syria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1138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200,000 		</a:t>
            </a:r>
            <a:r>
              <a:rPr 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Hongdong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Yuan Dynasty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now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China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1303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17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200,000 		</a:t>
            </a:r>
            <a:r>
              <a:rPr 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Damghan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Abbasid Caliphate (now Iran)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856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22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11.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200,000 		Tabriz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Iran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	1780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12.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170,000 		Udaipur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India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	896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13.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150,000 		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Ardabil earthquake Abbasid Caliphate (now Iran)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893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14.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142,807 		Great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Kanto earthquake Japan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	1923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15.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130,000 		Aleppo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earthquake Byzantine Empire (now Syria)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	533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29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8816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지진 재해 규모를 최소화하기 위한 예방적 대책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지진 </a:t>
            </a:r>
            <a:r>
              <a:rPr lang="ko-KR" altLang="en-US" dirty="0"/>
              <a:t>감시 및 경보 시스템 확충 </a:t>
            </a:r>
          </a:p>
          <a:p>
            <a:pPr marL="800100" lvl="1" indent="-342900"/>
            <a:r>
              <a:rPr lang="ko-KR" altLang="en-US" dirty="0" smtClean="0"/>
              <a:t>충분한 </a:t>
            </a:r>
            <a:r>
              <a:rPr lang="ko-KR" altLang="en-US" dirty="0"/>
              <a:t>대피 및 대처 훈련</a:t>
            </a:r>
            <a:r>
              <a:rPr lang="en-US" altLang="ko-KR" dirty="0"/>
              <a:t>/</a:t>
            </a:r>
            <a:r>
              <a:rPr lang="ko-KR" altLang="en-US" dirty="0"/>
              <a:t>교육 </a:t>
            </a:r>
          </a:p>
          <a:p>
            <a:pPr marL="800100" lvl="1" indent="-342900"/>
            <a:r>
              <a:rPr lang="ko-KR" altLang="en-US" dirty="0" smtClean="0"/>
              <a:t>내진 </a:t>
            </a:r>
            <a:r>
              <a:rPr lang="ko-KR" altLang="en-US" dirty="0"/>
              <a:t>설계 등을 통한 지진 피해 최소화 </a:t>
            </a:r>
          </a:p>
          <a:p>
            <a:pPr marL="800100" lvl="1" indent="-342900"/>
            <a:r>
              <a:rPr lang="ko-KR" altLang="en-US" dirty="0" smtClean="0"/>
              <a:t>구제 </a:t>
            </a:r>
            <a:r>
              <a:rPr lang="ko-KR" altLang="en-US" dirty="0"/>
              <a:t>기금 및 보험 등을 통한 재정 확충 </a:t>
            </a:r>
          </a:p>
          <a:p>
            <a:pPr marL="800100" lvl="1" indent="-342900"/>
            <a:r>
              <a:rPr lang="ko-KR" altLang="en-US" dirty="0" smtClean="0"/>
              <a:t>재난 </a:t>
            </a:r>
            <a:r>
              <a:rPr lang="ko-KR" altLang="en-US" dirty="0"/>
              <a:t>발생시 효과적으로 대응할 수 있는 구호 시스템 확충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303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지진파</a:t>
            </a:r>
            <a:r>
              <a:rPr lang="en-US" altLang="ko-KR" dirty="0" smtClean="0"/>
              <a:t>(Seismic wave)</a:t>
            </a:r>
          </a:p>
          <a:p>
            <a:endParaRPr lang="en-US" altLang="ko-KR" dirty="0"/>
          </a:p>
          <a:p>
            <a:pPr marL="800100" lvl="1" indent="-342900"/>
            <a:r>
              <a:rPr lang="ko-KR" altLang="en-US" dirty="0" smtClean="0"/>
              <a:t>실체파</a:t>
            </a:r>
            <a:r>
              <a:rPr lang="en-US" altLang="ko-KR" dirty="0" smtClean="0"/>
              <a:t>(body wave)</a:t>
            </a:r>
          </a:p>
          <a:p>
            <a:pPr marL="1485900" lvl="2" indent="-342900"/>
            <a:r>
              <a:rPr lang="en-US" altLang="ko-KR" dirty="0" smtClean="0"/>
              <a:t>P </a:t>
            </a:r>
            <a:r>
              <a:rPr lang="ko-KR" altLang="en-US" dirty="0" smtClean="0"/>
              <a:t>파</a:t>
            </a:r>
            <a:r>
              <a:rPr lang="en-US" altLang="ko-KR" dirty="0" smtClean="0"/>
              <a:t>(primary</a:t>
            </a:r>
            <a:r>
              <a:rPr lang="ko-KR" altLang="en-US" dirty="0" smtClean="0"/>
              <a:t> </a:t>
            </a:r>
            <a:r>
              <a:rPr lang="en-US" altLang="ko-KR" dirty="0" smtClean="0"/>
              <a:t>wave), </a:t>
            </a:r>
            <a:r>
              <a:rPr lang="ko-KR" altLang="en-US" dirty="0" smtClean="0"/>
              <a:t>종파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빠르다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모든 매질 통과</a:t>
            </a:r>
            <a:endParaRPr lang="en-US" altLang="ko-KR" dirty="0" smtClean="0"/>
          </a:p>
          <a:p>
            <a:pPr marL="1485900" lvl="2" indent="-342900"/>
            <a:r>
              <a:rPr lang="en-US" altLang="ko-KR" dirty="0" smtClean="0"/>
              <a:t>S </a:t>
            </a:r>
            <a:r>
              <a:rPr lang="ko-KR" altLang="en-US" dirty="0" smtClean="0"/>
              <a:t>파</a:t>
            </a:r>
            <a:r>
              <a:rPr lang="en-US" altLang="ko-KR" dirty="0" smtClean="0"/>
              <a:t>(secondary wave), </a:t>
            </a:r>
            <a:r>
              <a:rPr lang="ko-KR" altLang="en-US" dirty="0" err="1" smtClean="0"/>
              <a:t>횡파</a:t>
            </a:r>
            <a:r>
              <a:rPr lang="en-US" altLang="ko-KR" dirty="0" smtClean="0"/>
              <a:t>: </a:t>
            </a:r>
            <a:r>
              <a:rPr lang="ko-KR" altLang="en-US" dirty="0" smtClean="0"/>
              <a:t>느리다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고체만 통과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800100" lvl="1" indent="-342900"/>
            <a:r>
              <a:rPr lang="ko-KR" altLang="en-US" dirty="0" smtClean="0"/>
              <a:t>표면파</a:t>
            </a:r>
            <a:r>
              <a:rPr lang="en-US" altLang="ko-KR" dirty="0" smtClean="0"/>
              <a:t>(surface wave)</a:t>
            </a:r>
          </a:p>
          <a:p>
            <a:pPr marL="1485900" lvl="2" indent="-342900"/>
            <a:r>
              <a:rPr lang="en-US" altLang="ko-KR" dirty="0" smtClean="0"/>
              <a:t>R </a:t>
            </a:r>
            <a:r>
              <a:rPr lang="ko-KR" altLang="en-US" dirty="0" smtClean="0"/>
              <a:t>파</a:t>
            </a:r>
            <a:r>
              <a:rPr lang="en-US" altLang="ko-KR" dirty="0" smtClean="0"/>
              <a:t>(Rayleigh wave)</a:t>
            </a:r>
          </a:p>
          <a:p>
            <a:pPr marL="1485900" lvl="2" indent="-342900"/>
            <a:r>
              <a:rPr lang="en-US" altLang="ko-KR" dirty="0" smtClean="0"/>
              <a:t>L </a:t>
            </a:r>
            <a:r>
              <a:rPr lang="ko-KR" altLang="en-US" dirty="0" smtClean="0"/>
              <a:t>파</a:t>
            </a:r>
            <a:r>
              <a:rPr lang="en-US" altLang="ko-KR" dirty="0" smtClean="0"/>
              <a:t>(Love wave)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754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지진파의 종류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000250"/>
            <a:ext cx="5621610" cy="33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715555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http://www.uwgb.edu/dutchs/earthsc202notes/quakes.htm</a:t>
            </a:r>
          </a:p>
        </p:txBody>
      </p:sp>
    </p:spTree>
    <p:extLst>
      <p:ext uri="{BB962C8B-B14F-4D97-AF65-F5344CB8AC3E}">
        <p14:creationId xmlns:p14="http://schemas.microsoft.com/office/powerpoint/2010/main" val="207517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 규모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(magnitudes)</a:t>
            </a: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진앙까지의 거리 및 지진 규모 정하는 법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971600" y="62540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http://www.geo.mtu.edu/UPSeis/locating.html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428" y="1988840"/>
            <a:ext cx="4333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15290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0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규모 계산</a:t>
            </a:r>
            <a:endParaRPr lang="en-US" altLang="ko-KR" dirty="0" smtClean="0"/>
          </a:p>
          <a:p>
            <a:pPr marL="1485900" lvl="2" indent="-342900"/>
            <a:endParaRPr lang="en-US" altLang="ko-KR" dirty="0"/>
          </a:p>
          <a:p>
            <a:pPr marL="1485900" lvl="2" indent="-342900"/>
            <a:r>
              <a:rPr lang="ko-KR" altLang="en-US" dirty="0" err="1" smtClean="0"/>
              <a:t>리히터</a:t>
            </a:r>
            <a:r>
              <a:rPr lang="ko-KR" altLang="en-US" dirty="0" smtClean="0"/>
              <a:t> 규모</a:t>
            </a:r>
            <a:r>
              <a:rPr lang="en-US" altLang="ko-KR" dirty="0" smtClean="0"/>
              <a:t>(</a:t>
            </a:r>
            <a:r>
              <a:rPr lang="en-US" dirty="0" smtClean="0"/>
              <a:t>Richter magnitude)</a:t>
            </a:r>
          </a:p>
          <a:p>
            <a:pPr marL="1485900" lvl="2" indent="-342900"/>
            <a:endParaRPr lang="en-US" altLang="ko-KR" dirty="0"/>
          </a:p>
          <a:p>
            <a:pPr marL="1485900" lvl="2" indent="-342900"/>
            <a:endParaRPr lang="en-US" altLang="ko-KR" dirty="0" smtClean="0"/>
          </a:p>
          <a:p>
            <a:pPr marL="1485900" lvl="2" indent="-342900"/>
            <a:r>
              <a:rPr lang="en-US" altLang="ko-KR" dirty="0" smtClean="0"/>
              <a:t>MMS (modified magnitude scale)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966" y="2348880"/>
            <a:ext cx="5058562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966" y="3389987"/>
            <a:ext cx="2556255" cy="52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1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570053"/>
              </p:ext>
            </p:extLst>
          </p:nvPr>
        </p:nvGraphicFramePr>
        <p:xfrm>
          <a:off x="457200" y="1752600"/>
          <a:ext cx="76200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5112568"/>
                <a:gridCol w="141696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리히터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규모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지진 효과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발생 빈도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이하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미세 지진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느낄 수 없음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8,000/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2.0-2.9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느낄 수 없으나 지진계에 기록됨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1,000/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3.0-3.9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느낄 수 있으나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파손 거의 없음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49,000/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4.0-4.9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실내 물건 흔들림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약간의 손상 발생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6,200/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5.0-5.9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한정된 지역의 부실 건물 심각한 손상 가능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6.0-6.9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거주 지역 직경 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160km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까지 파괴 가능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7.0-7.9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넓은 지역에 걸쳐 심각한 피해 가능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8.0-8.9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수백 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km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걸쳐 심각한 피해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1/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9.0-9.9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수천 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km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걸쳐 완전 파괴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1/20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발생한 적 없음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980728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리히터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지진 규모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효과 및 발생 빈도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981200" y="622662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https://vle.whs.bucks.sch.uk/mod/resource/view.php?id=13709</a:t>
            </a:r>
          </a:p>
        </p:txBody>
      </p:sp>
    </p:spTree>
    <p:extLst>
      <p:ext uri="{BB962C8B-B14F-4D97-AF65-F5344CB8AC3E}">
        <p14:creationId xmlns:p14="http://schemas.microsoft.com/office/powerpoint/2010/main" val="202632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4988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구텐버그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리히터</a:t>
            </a:r>
            <a:r>
              <a:rPr lang="ko-KR" altLang="en-US" dirty="0" smtClean="0"/>
              <a:t> 법칙</a:t>
            </a:r>
            <a:r>
              <a:rPr lang="en-US" altLang="ko-KR" dirty="0" smtClean="0"/>
              <a:t>(Gutenberg-Richter Law)</a:t>
            </a:r>
          </a:p>
          <a:p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509" y="1023551"/>
            <a:ext cx="2280524" cy="2874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4631" y="1468234"/>
            <a:ext cx="3344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N: </a:t>
            </a:r>
            <a:r>
              <a:rPr lang="ko-KR" altLang="en-US" dirty="0" smtClean="0"/>
              <a:t>발생 횟수</a:t>
            </a:r>
            <a:endParaRPr lang="en-US" altLang="ko-KR" dirty="0" smtClean="0"/>
          </a:p>
          <a:p>
            <a:r>
              <a:rPr lang="en-US" altLang="ko-KR" dirty="0" smtClean="0"/>
              <a:t>M: </a:t>
            </a:r>
            <a:r>
              <a:rPr lang="ko-KR" altLang="en-US" dirty="0" smtClean="0"/>
              <a:t>규모</a:t>
            </a:r>
            <a:endParaRPr lang="en-US" altLang="ko-KR" dirty="0" smtClean="0"/>
          </a:p>
          <a:p>
            <a:r>
              <a:rPr lang="en-US" altLang="ko-KR" dirty="0" smtClean="0"/>
              <a:t>a, b; </a:t>
            </a:r>
            <a:r>
              <a:rPr lang="ko-KR" altLang="en-US" dirty="0" smtClean="0"/>
              <a:t>지역</a:t>
            </a:r>
            <a:r>
              <a:rPr lang="en-US" altLang="ko-KR" dirty="0" smtClean="0"/>
              <a:t> </a:t>
            </a:r>
            <a:r>
              <a:rPr lang="ko-KR" altLang="en-US" dirty="0" smtClean="0"/>
              <a:t>및 한경에 따른 상수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492896"/>
            <a:ext cx="5400675" cy="396240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547664" y="6459780"/>
            <a:ext cx="7326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http://www.ldeo.columbia.edu/~gcmt/projects/CMT/EQgallery_old/EQgallery.html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8573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654480" cy="425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841104" y="5993472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http://jazinator.blogspot.kr/2014/02/a-magnitude-220-earthquake-star-wars.html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1104" y="692696"/>
            <a:ext cx="29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빈도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및 에너지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3722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3-2-3.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 재해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위협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일차적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vs.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이차적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(Primary vs. Secondary)</a:t>
            </a: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일차적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진동에 의한 직접 피해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지표면 파열과 건물 붕괴 등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이차적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지진으로 유발된 화재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쓰나미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사태 등에 의한 피해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재해 크기 결정 요인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진앙으로부터의 거리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지진 규모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지반의 강도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건물의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내진성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인구 밀집도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64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1646</TotalTime>
  <Words>657</Words>
  <Application>Microsoft Office PowerPoint</Application>
  <PresentationFormat>화면 슬라이드 쇼(4:3)</PresentationFormat>
  <Paragraphs>160</Paragraphs>
  <Slides>16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9" baseType="lpstr">
      <vt:lpstr>맑은 고딕</vt:lpstr>
      <vt:lpstr>Arial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85</cp:revision>
  <dcterms:created xsi:type="dcterms:W3CDTF">2013-09-03T00:41:18Z</dcterms:created>
  <dcterms:modified xsi:type="dcterms:W3CDTF">2017-11-08T14:26:27Z</dcterms:modified>
</cp:coreProperties>
</file>